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1" r:id="rId4"/>
    <p:sldId id="259" r:id="rId5"/>
    <p:sldId id="262" r:id="rId6"/>
    <p:sldId id="260" r:id="rId7"/>
    <p:sldId id="266" r:id="rId8"/>
    <p:sldId id="267" r:id="rId9"/>
    <p:sldId id="268" r:id="rId10"/>
    <p:sldId id="269" r:id="rId11"/>
    <p:sldId id="270" r:id="rId12"/>
    <p:sldId id="272" r:id="rId13"/>
    <p:sldId id="263" r:id="rId14"/>
    <p:sldId id="271" r:id="rId1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202"/>
    <a:srgbClr val="35E5F7"/>
    <a:srgbClr val="E7FF01"/>
    <a:srgbClr val="E39A39"/>
    <a:srgbClr val="1D3A00"/>
    <a:srgbClr val="5EEC3C"/>
    <a:srgbClr val="990099"/>
    <a:srgbClr val="CC0099"/>
    <a:srgbClr val="007033"/>
    <a:srgbClr val="6C1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852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2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96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726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68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742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01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64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723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0B06-B074-48FC-8CFD-53D2CD8FB95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55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70" y="3182570"/>
            <a:ext cx="7940660" cy="1068936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4251505"/>
            <a:ext cx="7940660" cy="610821"/>
          </a:xfrm>
        </p:spPr>
        <p:txBody>
          <a:bodyPr>
            <a:normAutofit/>
          </a:bodyPr>
          <a:lstStyle>
            <a:lvl1pPr marL="0" indent="0" algn="ctr">
              <a:buNone/>
              <a:defRPr sz="2800" b="0" i="0">
                <a:solidFill>
                  <a:srgbClr val="35E5F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281175"/>
            <a:ext cx="8246070" cy="763525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197405"/>
            <a:ext cx="8246070" cy="3664918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1425" y="433880"/>
            <a:ext cx="6413610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1425" y="1044700"/>
            <a:ext cx="6413610" cy="3511061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281175"/>
            <a:ext cx="8093365" cy="763525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655519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127916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655519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127916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17.gif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gawco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info@megawc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70" y="1808225"/>
            <a:ext cx="7940660" cy="2443280"/>
          </a:xfrm>
        </p:spPr>
        <p:txBody>
          <a:bodyPr>
            <a:noAutofit/>
          </a:bodyPr>
          <a:lstStyle/>
          <a:p>
            <a:r>
              <a:rPr lang="en-US" sz="3200" dirty="0" smtClean="0"/>
              <a:t>MEGAWATT POWER &amp; TELECOMMUNICATION COMPANY LTD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COMPANY PROFILE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4404209"/>
            <a:ext cx="7940660" cy="610821"/>
          </a:xfrm>
        </p:spPr>
        <p:txBody>
          <a:bodyPr>
            <a:normAutofit/>
          </a:bodyPr>
          <a:lstStyle/>
          <a:p>
            <a:r>
              <a:rPr lang="en-US" sz="1400" u="sng" dirty="0" smtClean="0">
                <a:solidFill>
                  <a:schemeClr val="bg1"/>
                </a:solidFill>
              </a:rPr>
              <a:t>OUR PHILOSOPHY</a:t>
            </a:r>
          </a:p>
          <a:p>
            <a:r>
              <a:rPr lang="en-US" sz="1200" dirty="0" smtClean="0">
                <a:solidFill>
                  <a:srgbClr val="FFFF00"/>
                </a:solidFill>
              </a:rPr>
              <a:t>EXCELLENT &amp; QUALITY SERVICE DELIVERY</a:t>
            </a:r>
            <a:endParaRPr lang="en-US" sz="12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493" y="128470"/>
            <a:ext cx="1779401" cy="152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6" y="739290"/>
            <a:ext cx="8246070" cy="763525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rgbClr val="FFFF00"/>
                </a:solidFill>
              </a:rPr>
              <a:t>CONTENTS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492" y="1350112"/>
            <a:ext cx="7482544" cy="3664918"/>
          </a:xfrm>
        </p:spPr>
        <p:txBody>
          <a:bodyPr numCol="2">
            <a:normAutofit/>
          </a:bodyPr>
          <a:lstStyle/>
          <a:p>
            <a:pPr algn="l"/>
            <a:r>
              <a:rPr lang="en-US" dirty="0" smtClean="0"/>
              <a:t>About US</a:t>
            </a:r>
            <a:endParaRPr lang="en-US" dirty="0"/>
          </a:p>
          <a:p>
            <a:pPr algn="l"/>
            <a:r>
              <a:rPr lang="en-US" dirty="0" smtClean="0"/>
              <a:t>OUR Mission</a:t>
            </a:r>
            <a:endParaRPr lang="en-US" dirty="0"/>
          </a:p>
          <a:p>
            <a:pPr algn="l"/>
            <a:r>
              <a:rPr lang="en-US" dirty="0" smtClean="0"/>
              <a:t>OUR Vision</a:t>
            </a:r>
            <a:endParaRPr lang="en-US" dirty="0"/>
          </a:p>
          <a:p>
            <a:pPr algn="l"/>
            <a:r>
              <a:rPr lang="en-US" dirty="0" smtClean="0"/>
              <a:t>OUR Core Values</a:t>
            </a:r>
          </a:p>
          <a:p>
            <a:pPr algn="l"/>
            <a:r>
              <a:rPr lang="en-US" dirty="0" smtClean="0"/>
              <a:t>OUR Specialties</a:t>
            </a:r>
          </a:p>
          <a:p>
            <a:pPr algn="l"/>
            <a:r>
              <a:rPr lang="en-US" dirty="0" smtClean="0"/>
              <a:t>OUR Partners</a:t>
            </a:r>
          </a:p>
          <a:p>
            <a:pPr algn="l"/>
            <a:r>
              <a:rPr lang="en-US" dirty="0" smtClean="0"/>
              <a:t>Contact US</a:t>
            </a:r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260" y="891995"/>
            <a:ext cx="8551480" cy="4019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sym typeface="Arial"/>
              </a:rPr>
              <a:t>Megawatt Power &amp; Telecommunications Company Ltd is an engineering firm registered under the LAWS OF KENYA, CAP 486 of the Companies ACT, Revision 2015.</a:t>
            </a:r>
          </a:p>
          <a:p>
            <a:pPr marL="342900" lvl="0" indent="-342900" algn="just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sym typeface="Arial"/>
              </a:rPr>
              <a:t>The Company has rich experience spanning across various Engineering disciplines namely; </a:t>
            </a:r>
            <a:r>
              <a:rPr lang="en-US" sz="2200" dirty="0" smtClean="0">
                <a:solidFill>
                  <a:schemeClr val="bg1"/>
                </a:solidFill>
                <a:sym typeface="Arial"/>
              </a:rPr>
              <a:t>Electrical, Civil and </a:t>
            </a:r>
            <a:r>
              <a:rPr lang="en-US" sz="2200" dirty="0">
                <a:solidFill>
                  <a:schemeClr val="bg1"/>
                </a:solidFill>
                <a:sym typeface="Arial"/>
              </a:rPr>
              <a:t>Telecommunications. </a:t>
            </a:r>
          </a:p>
          <a:p>
            <a:pPr marL="342900" lvl="0" indent="-342900" algn="just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sym typeface="Arial"/>
              </a:rPr>
              <a:t>The Company employs cost effective measures through detailed designs and lean management processes in delivering simple to complex projects.</a:t>
            </a:r>
          </a:p>
          <a:p>
            <a:pPr marL="342900" lvl="0" indent="-342900" algn="just">
              <a:spcBef>
                <a:spcPct val="2000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sym typeface="Arial"/>
              </a:rPr>
              <a:t>The Company achieves this noble mission through a team of highly experienced personnel across all the fields as well as encompassing young vibrant talents with a thirst to make a mark.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32878" y="281175"/>
            <a:ext cx="8246070" cy="7635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>
                <a:solidFill>
                  <a:srgbClr val="FFFF00"/>
                </a:solidFill>
              </a:rPr>
              <a:t>ABOUT US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779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1425" y="472056"/>
            <a:ext cx="6413610" cy="57264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OUR MISSION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1425" y="1044700"/>
            <a:ext cx="6413610" cy="1832460"/>
          </a:xfrm>
        </p:spPr>
        <p:txBody>
          <a:bodyPr/>
          <a:lstStyle/>
          <a:p>
            <a:pPr algn="just"/>
            <a:r>
              <a:rPr lang="en-US" dirty="0"/>
              <a:t>To provide smart solutions to today’s engineering challenges by offering the most efficient and cost effective solutions.</a:t>
            </a:r>
          </a:p>
          <a:p>
            <a:pPr algn="just"/>
            <a:endParaRPr lang="en-US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2281425" y="3068041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OUR VISION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2281425" y="3793390"/>
            <a:ext cx="6413610" cy="763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/>
              <a:t>Together building a better </a:t>
            </a:r>
            <a:r>
              <a:rPr lang="en-US" dirty="0" smtClean="0"/>
              <a:t>tomorrow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1425" y="472056"/>
            <a:ext cx="6413610" cy="57264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OUR PHILOSOPHY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1425" y="1044700"/>
            <a:ext cx="6413610" cy="610820"/>
          </a:xfrm>
        </p:spPr>
        <p:txBody>
          <a:bodyPr/>
          <a:lstStyle/>
          <a:p>
            <a:pPr algn="just"/>
            <a:r>
              <a:rPr lang="en-US" dirty="0" smtClean="0"/>
              <a:t>Excellent &amp; Quality Service Delivery</a:t>
            </a:r>
            <a:endParaRPr lang="en-US" dirty="0"/>
          </a:p>
          <a:p>
            <a:pPr algn="just"/>
            <a:endParaRPr lang="en-US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2295321" y="1687735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OUR CORE VALUES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2295321" y="2571750"/>
            <a:ext cx="6413610" cy="243015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HONESTY</a:t>
            </a:r>
          </a:p>
          <a:p>
            <a:r>
              <a:rPr lang="en-US" dirty="0" smtClean="0"/>
              <a:t>INTEGRITY</a:t>
            </a:r>
          </a:p>
          <a:p>
            <a:r>
              <a:rPr lang="en-US" dirty="0" smtClean="0"/>
              <a:t>TIMELINESS</a:t>
            </a:r>
          </a:p>
          <a:p>
            <a:r>
              <a:rPr lang="en-US" dirty="0" smtClean="0"/>
              <a:t>AGILITY</a:t>
            </a:r>
          </a:p>
          <a:p>
            <a:r>
              <a:rPr lang="en-US" dirty="0" smtClean="0"/>
              <a:t>UNITY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070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43555" y="777466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OUR SPECIALITIES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0284" y="1464639"/>
            <a:ext cx="5235241" cy="309227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4400" b="1" dirty="0" smtClean="0">
                <a:solidFill>
                  <a:srgbClr val="FFFF00"/>
                </a:solidFill>
              </a:rPr>
              <a:t>Transmission &amp; Distribution Power lines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sz="2900" dirty="0" smtClean="0"/>
              <a:t>Survey</a:t>
            </a:r>
            <a:r>
              <a:rPr lang="en-US" sz="2900" dirty="0"/>
              <a:t>, Design, Procurement of Plant, Installation and Commissioning of HT, MV and LV Power Lines including installation of Service Cables and customer connection</a:t>
            </a:r>
          </a:p>
          <a:p>
            <a:pPr marL="0" indent="0" algn="just">
              <a:buNone/>
            </a:pPr>
            <a:endParaRPr lang="en-US" sz="3600" dirty="0"/>
          </a:p>
          <a:p>
            <a:pPr marL="0" indent="0" algn="just">
              <a:buNone/>
            </a:pPr>
            <a:r>
              <a:rPr lang="en-US" sz="2900" dirty="0"/>
              <a:t>We offer complete electrical general services including Residential, Commercial and Industrial Electrical Services, High Mast Flood Lights and Street Lighting Solutions. </a:t>
            </a:r>
          </a:p>
          <a:p>
            <a:pPr marL="0" indent="0" algn="just">
              <a:buNone/>
            </a:pPr>
            <a:endParaRPr lang="en-US" sz="3600" dirty="0" smtClean="0"/>
          </a:p>
          <a:p>
            <a:pPr marL="0" indent="0" algn="just">
              <a:buNone/>
            </a:pPr>
            <a:r>
              <a:rPr lang="en-US" sz="2900" dirty="0" smtClean="0"/>
              <a:t>We </a:t>
            </a:r>
            <a:r>
              <a:rPr lang="en-US" sz="2900" dirty="0"/>
              <a:t>also offer supply and maintenance services for all the above solutions. 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DF3C1F-7BBA-4AF9-A43E-D33D7E0EEF0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345342" y="1665431"/>
            <a:ext cx="3512215" cy="25196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43555" y="433880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OUR SPECIALITIES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0284" y="1006524"/>
            <a:ext cx="5235241" cy="3855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800" b="1" dirty="0" smtClean="0">
                <a:solidFill>
                  <a:srgbClr val="FFFF00"/>
                </a:solidFill>
              </a:rPr>
              <a:t>Transmission </a:t>
            </a:r>
            <a:r>
              <a:rPr lang="en-US" sz="3800" b="1" dirty="0">
                <a:solidFill>
                  <a:srgbClr val="FFFF00"/>
                </a:solidFill>
              </a:rPr>
              <a:t>&amp;</a:t>
            </a:r>
            <a:r>
              <a:rPr lang="en-US" sz="3800" b="1" dirty="0" smtClean="0">
                <a:solidFill>
                  <a:srgbClr val="FFFF00"/>
                </a:solidFill>
              </a:rPr>
              <a:t> </a:t>
            </a:r>
            <a:r>
              <a:rPr lang="en-US" sz="3800" b="1" dirty="0">
                <a:solidFill>
                  <a:srgbClr val="FFFF00"/>
                </a:solidFill>
              </a:rPr>
              <a:t>Distribution Electrical </a:t>
            </a:r>
            <a:r>
              <a:rPr lang="en-US" sz="3800" b="1" dirty="0" smtClean="0">
                <a:solidFill>
                  <a:srgbClr val="FFFF00"/>
                </a:solidFill>
              </a:rPr>
              <a:t>Substations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sz="3200" dirty="0"/>
              <a:t>Design, Procurement of Plant, Installation and Commissioning of Substations.</a:t>
            </a:r>
          </a:p>
          <a:p>
            <a:pPr algn="just"/>
            <a:endParaRPr lang="en-US" sz="3600" dirty="0"/>
          </a:p>
          <a:p>
            <a:pPr algn="just"/>
            <a:r>
              <a:rPr lang="en-US" sz="3200" dirty="0"/>
              <a:t>We offer complete engineering solutions for both Air Insulated Substations (AIS) and Gas Insulated Substations (GIS), including control systems and communications services. </a:t>
            </a:r>
          </a:p>
          <a:p>
            <a:pPr algn="just"/>
            <a:endParaRPr lang="en-US" sz="3600" dirty="0"/>
          </a:p>
          <a:p>
            <a:pPr algn="just"/>
            <a:r>
              <a:rPr lang="en-US" sz="3200" dirty="0"/>
              <a:t>We also offer supply and maintenance services for the above services. </a:t>
            </a:r>
          </a:p>
          <a:p>
            <a:pPr marL="0" indent="0" algn="l">
              <a:buNone/>
            </a:pPr>
            <a:endParaRPr lang="en-US" dirty="0" smtClean="0"/>
          </a:p>
          <a:p>
            <a:pPr algn="l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5CE89D-C5E1-407A-B7E1-E6CEC0A4F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230" y="1960930"/>
            <a:ext cx="3469049" cy="2290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745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43555" y="433880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OUR SPECIALITIES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0284" y="1006524"/>
            <a:ext cx="5235241" cy="3855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800" b="1" dirty="0" smtClean="0">
                <a:solidFill>
                  <a:srgbClr val="FFFF00"/>
                </a:solidFill>
              </a:rPr>
              <a:t>Renewable Energy Sources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sz="2900" dirty="0"/>
              <a:t>Survey, Design, Procurement of Plant, Supply, Installation and commissioning of renewable energy solution </a:t>
            </a:r>
            <a:r>
              <a:rPr lang="en-US" sz="2900" dirty="0" smtClean="0"/>
              <a:t>systems</a:t>
            </a:r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We offer complete solutions for renewable energy sources, including installation of smart solar systems; Grid-Tied Solar Systems, Off-Grid Solar Systems and Hybrid Solar Systems.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We also offer smart solar street lighting solutions. </a:t>
            </a:r>
          </a:p>
          <a:p>
            <a:pPr algn="just"/>
            <a:endParaRPr lang="en-US" dirty="0" smtClean="0"/>
          </a:p>
          <a:p>
            <a:pPr algn="just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F365AC-A503-4784-ACFA-3115A811FF9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640935" y="1790698"/>
            <a:ext cx="3167406" cy="2308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25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43555" y="433880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OUR SPECIALITIES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0284" y="1159231"/>
            <a:ext cx="5235241" cy="3855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200" b="1" dirty="0" smtClean="0">
                <a:solidFill>
                  <a:srgbClr val="FFFF00"/>
                </a:solidFill>
              </a:rPr>
              <a:t>Civil </a:t>
            </a:r>
            <a:r>
              <a:rPr lang="en-US" sz="3200" b="1" dirty="0">
                <a:solidFill>
                  <a:srgbClr val="FFFF00"/>
                </a:solidFill>
              </a:rPr>
              <a:t>Engineering Works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sz="2200" dirty="0"/>
              <a:t>Design, Procurement of Plant, Construction and Commissioning of civil and building works</a:t>
            </a:r>
            <a:r>
              <a:rPr lang="en-US" sz="2200" dirty="0" smtClean="0"/>
              <a:t>.</a:t>
            </a:r>
          </a:p>
          <a:p>
            <a:pPr algn="just"/>
            <a:endParaRPr lang="en-US" sz="3500" dirty="0">
              <a:latin typeface="Gotham Book" charset="0"/>
              <a:ea typeface="Gotham Book" charset="0"/>
              <a:cs typeface="Gotham Book" charset="0"/>
            </a:endParaRPr>
          </a:p>
          <a:p>
            <a:pPr algn="l"/>
            <a:r>
              <a:rPr lang="en-US" sz="2200" dirty="0"/>
              <a:t>We offer complete solutions for roads and related works, buildings and perimeter security walls. </a:t>
            </a:r>
            <a:endParaRPr lang="en-US" sz="2200" dirty="0" smtClean="0"/>
          </a:p>
          <a:p>
            <a:pPr algn="l"/>
            <a:endParaRPr lang="en-US" sz="2200" dirty="0" smtClean="0"/>
          </a:p>
          <a:p>
            <a:pPr algn="l"/>
            <a:r>
              <a:rPr lang="en-US" sz="2200" dirty="0" smtClean="0"/>
              <a:t>We also offer Civil work services ranging from technical consultancy to workmanship for all kinds of Civil works.</a:t>
            </a:r>
            <a:endParaRPr lang="en-US" sz="2200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EB7FEE-D5D4-40C9-93A3-48DADE184F3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378796" y="1579168"/>
            <a:ext cx="3512215" cy="27486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47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43555" y="624761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OUR SPECIALITIES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0284" y="1311934"/>
            <a:ext cx="5235241" cy="339768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400" b="1" dirty="0" smtClean="0">
                <a:solidFill>
                  <a:srgbClr val="FFFF00"/>
                </a:solidFill>
              </a:rPr>
              <a:t>Fiber Rollout, Maintenance &amp; Operation</a:t>
            </a:r>
            <a:endParaRPr lang="en-US" sz="3400" b="1" dirty="0">
              <a:solidFill>
                <a:srgbClr val="FFFF00"/>
              </a:solidFill>
            </a:endParaRP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sz="2600" dirty="0" smtClean="0"/>
              <a:t>We work on all fiber solutions (FTTH, FTTB &amp; FTTS) from Design, Implementation and commissioning of sites</a:t>
            </a:r>
          </a:p>
          <a:p>
            <a:pPr algn="just"/>
            <a:endParaRPr lang="en-US" sz="4600" dirty="0">
              <a:ea typeface="Gotham Book" charset="0"/>
              <a:cs typeface="Gotham Book" charset="0"/>
            </a:endParaRPr>
          </a:p>
          <a:p>
            <a:pPr algn="l"/>
            <a:r>
              <a:rPr lang="en-US" sz="2600" dirty="0" smtClean="0"/>
              <a:t>This solutions range from small projects to big projects that vary in complexity. We undertake all works from wayleave acquisition to commissioning of the fiber into the network</a:t>
            </a:r>
          </a:p>
          <a:p>
            <a:pPr algn="l"/>
            <a:endParaRPr lang="en-US" sz="2600" dirty="0" smtClean="0"/>
          </a:p>
          <a:p>
            <a:pPr algn="l"/>
            <a:r>
              <a:rPr lang="en-US" sz="2600" dirty="0" smtClean="0"/>
              <a:t>After completion of rollout projects, we offer quick and very responsive maintenance up to 95% Plus SLA achievement for all maintenance contracts</a:t>
            </a:r>
            <a:endParaRPr lang="en-US" sz="2600" dirty="0"/>
          </a:p>
        </p:txBody>
      </p:sp>
      <p:pic>
        <p:nvPicPr>
          <p:cNvPr id="1026" name="Picture 2" descr="Image result for fiber optic c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837" y="1579168"/>
            <a:ext cx="3465513" cy="259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1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43555" y="624761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OUR SPECIALITIES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0284" y="1311936"/>
            <a:ext cx="5235241" cy="3855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400" b="1" dirty="0" smtClean="0">
                <a:solidFill>
                  <a:srgbClr val="FFFF00"/>
                </a:solidFill>
              </a:rPr>
              <a:t>Wireless Rollout, Maintenance &amp; Operation</a:t>
            </a:r>
            <a:endParaRPr lang="en-US" sz="3400" b="1" dirty="0">
              <a:solidFill>
                <a:srgbClr val="FFFF00"/>
              </a:solidFill>
            </a:endParaRP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sz="2200" dirty="0" smtClean="0"/>
              <a:t>We offer wireless rollout services from construction of telecommunication sites, powering and commissioning of wireless technologies</a:t>
            </a:r>
          </a:p>
          <a:p>
            <a:pPr algn="just"/>
            <a:endParaRPr lang="en-US" sz="3500" dirty="0">
              <a:latin typeface="Gotham Book" charset="0"/>
              <a:ea typeface="Gotham Book" charset="0"/>
              <a:cs typeface="Gotham Book" charset="0"/>
            </a:endParaRPr>
          </a:p>
          <a:p>
            <a:pPr algn="l"/>
            <a:r>
              <a:rPr lang="en-US" sz="2200" dirty="0" smtClean="0"/>
              <a:t>We are a solution provider in 5G/4G/3G/2G wireless network technology rollout projects for Small cell towers, Greenfield Sites, monopole sites, Wall mounted &amp; rooftop sites</a:t>
            </a:r>
          </a:p>
          <a:p>
            <a:pPr algn="l"/>
            <a:endParaRPr lang="en-US" sz="2200" dirty="0" smtClean="0"/>
          </a:p>
          <a:p>
            <a:pPr algn="l"/>
            <a:r>
              <a:rPr lang="en-US" sz="2200" dirty="0" smtClean="0"/>
              <a:t>A new solution for Hybrid sites is underway to effectively reduce fuel usage in remote sites and encourage use of Solar panels as source of energy</a:t>
            </a:r>
            <a:endParaRPr lang="en-US" dirty="0" smtClean="0"/>
          </a:p>
          <a:p>
            <a:pPr algn="l"/>
            <a:endParaRPr lang="en-US" dirty="0"/>
          </a:p>
        </p:txBody>
      </p:sp>
      <p:pic>
        <p:nvPicPr>
          <p:cNvPr id="2050" name="Picture 2" descr="Image result for 4g cell sit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597" y="1808225"/>
            <a:ext cx="3654065" cy="274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52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43555" y="624761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OUR SPECIALITIES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0284" y="1197405"/>
            <a:ext cx="5235241" cy="3855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3400" b="1" dirty="0" smtClean="0">
                <a:solidFill>
                  <a:srgbClr val="FFFF00"/>
                </a:solidFill>
              </a:rPr>
              <a:t>Wireless   Network Optimization</a:t>
            </a:r>
            <a:endParaRPr lang="en-US" sz="3400" b="1" dirty="0">
              <a:solidFill>
                <a:srgbClr val="FFFF00"/>
              </a:solidFill>
            </a:endParaRP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sz="2200" dirty="0" smtClean="0"/>
              <a:t>We offer wireless network optimization for 2G/3G/4G ensuring customers get the best quality and reliable services.</a:t>
            </a:r>
          </a:p>
          <a:p>
            <a:pPr algn="just"/>
            <a:endParaRPr lang="en-US" sz="3500" dirty="0">
              <a:latin typeface="Gotham Book" charset="0"/>
              <a:ea typeface="Gotham Book" charset="0"/>
              <a:cs typeface="Gotham Book" charset="0"/>
            </a:endParaRPr>
          </a:p>
          <a:p>
            <a:pPr algn="l"/>
            <a:r>
              <a:rPr lang="en-US" sz="2200" dirty="0" smtClean="0"/>
              <a:t>We undertake drive tests, walk tests and come up with remedies to solve shortcomings your network making it more reliable.</a:t>
            </a:r>
          </a:p>
          <a:p>
            <a:pPr algn="l"/>
            <a:endParaRPr lang="en-US" sz="2200" dirty="0" smtClean="0"/>
          </a:p>
          <a:p>
            <a:pPr algn="l"/>
            <a:r>
              <a:rPr lang="en-US" sz="2200" dirty="0" smtClean="0"/>
              <a:t>We are looking forward to the next generation technology, 5G hoping it will improve greatly on customers experience for your Network.</a:t>
            </a:r>
            <a:endParaRPr lang="en-US" dirty="0" smtClean="0"/>
          </a:p>
          <a:p>
            <a:pPr algn="l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  <p:pic>
        <p:nvPicPr>
          <p:cNvPr id="1026" name="Picture 2" descr="Image result for wireless optimiz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230" y="2018195"/>
            <a:ext cx="3375584" cy="244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158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43555" y="433880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OUR PARTNERS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510" y="62826"/>
            <a:ext cx="1144132" cy="9818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154" y="1166860"/>
            <a:ext cx="1979656" cy="16982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8" y="3414758"/>
            <a:ext cx="1231469" cy="109521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015" y="3870236"/>
            <a:ext cx="2748690" cy="7383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56" y="1291704"/>
            <a:ext cx="1890008" cy="8462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54" y="2353912"/>
            <a:ext cx="1487028" cy="8786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824" y="2522463"/>
            <a:ext cx="2017007" cy="9009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529" y="1345486"/>
            <a:ext cx="1384481" cy="117697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13" y="3061767"/>
            <a:ext cx="1963897" cy="14518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173" y="2784069"/>
            <a:ext cx="1667377" cy="16673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545" y="1226867"/>
            <a:ext cx="1176285" cy="112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79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43555" y="624761"/>
            <a:ext cx="6413610" cy="5726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35E5F7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FFFF00"/>
                </a:solidFill>
              </a:rPr>
              <a:t>CONTACT US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0" y="1808225"/>
            <a:ext cx="2847040" cy="2443280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2892245" y="1101965"/>
            <a:ext cx="5946345" cy="38557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ctr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300" b="1" dirty="0" smtClean="0">
                <a:solidFill>
                  <a:srgbClr val="FFFF00"/>
                </a:solidFill>
              </a:rPr>
              <a:t>MEGAWATT POWER &amp; TELECOMMUNICATION COMPANY LTD</a:t>
            </a:r>
            <a:endParaRPr lang="en-US" b="1" dirty="0">
              <a:solidFill>
                <a:srgbClr val="FFFF00"/>
              </a:solidFill>
            </a:endParaRPr>
          </a:p>
          <a:p>
            <a:pPr marL="0" indent="0" algn="just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P.O. Box 14649-00100,</a:t>
            </a:r>
          </a:p>
          <a:p>
            <a:pPr marL="0" indent="0">
              <a:buNone/>
            </a:pPr>
            <a:r>
              <a:rPr lang="en-US" dirty="0" smtClean="0"/>
              <a:t>Nairobi, Kenya</a:t>
            </a:r>
          </a:p>
          <a:p>
            <a:pPr marL="0" indent="0">
              <a:buNone/>
            </a:pPr>
            <a:r>
              <a:rPr lang="en-US" dirty="0" smtClean="0"/>
              <a:t>Ngong Road, 15 Opposite Malik Heights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  <a:hlinkClick r:id="rId3"/>
              </a:rPr>
              <a:t>www.megawco.com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  <a:hlinkClick r:id="rId4"/>
              </a:rPr>
              <a:t>info@megawco.com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0722 260 464 / 0710 300 850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067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689</Words>
  <Application>Microsoft Office PowerPoint</Application>
  <PresentationFormat>On-screen Show (16:9)</PresentationFormat>
  <Paragraphs>103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Gotham Book</vt:lpstr>
      <vt:lpstr>Office Theme</vt:lpstr>
      <vt:lpstr>MEGAWATT POWER &amp; TELECOMMUNICATION COMPANY LTD  COMPANY PROFILE</vt:lpstr>
      <vt:lpstr>CONTENTS</vt:lpstr>
      <vt:lpstr>PowerPoint Presentation</vt:lpstr>
      <vt:lpstr>OUR MISSION</vt:lpstr>
      <vt:lpstr>OUR PHILOSOPHY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2020-05-13T09:27:21Z</dcterms:modified>
</cp:coreProperties>
</file>